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4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0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E7DF1-D024-0646-931B-99ECDC6F18B6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11F66-1AC3-5543-821E-5993D0DF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F86-34BC-F144-8356-9DBF72EE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19B65-179C-5649-9870-3347CB2B0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3E2C-F58B-384D-9279-D23DA97E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74F5-FB67-E645-B9E3-79D761932F20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6B07-C09C-344C-BDD0-E270AFB2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F3681-666B-6643-9F75-B16F39C7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5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AA23-6202-DF4A-A5DE-1FD41304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ABE00-F5FC-D747-8325-2F1B1BB3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CA43E-394E-9A4E-BBAC-0867DA68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1510-374C-E844-A2C5-3B0C7112D58C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ACE7-9195-7C48-9B2D-BCD10FDD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6BE9-8B12-FD4F-BF78-F1ECAB47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4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671F4-282B-C042-A42F-8F8B36CBE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66EDF-4903-FE48-A370-1ACDC8E71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2665E-45DB-CD42-8923-A4A8E64F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48C2-E37B-214B-A798-90D464A5A9D0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8ACF-F4D8-354F-BB1E-392B4CF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2171-F9B3-E145-866B-23D1284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0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079D-DF66-7D41-A9EA-F58316A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E997B-63C5-5D45-A32F-C66333C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96A7-EDD5-AD49-8CE6-8A965FDC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796D-8708-EE45-BEFC-729405F27528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F8347-6B43-E941-9347-FCBCAA0F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E7A0-9F96-104A-9598-C200125F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3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AC4A-1B17-B64C-B89A-E2EB1F91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DADB3-B59D-3A41-9D7B-D41EF92B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93D2-315D-8142-A4BB-76D6A979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E07C-6108-4441-94DE-15C229696C1E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ED8E9-27C9-554D-A880-24521D47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7BC2-A6D9-AC4D-8910-FC304C19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940D-96DF-FE49-B9E3-EDCB0C4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19F4-F713-E241-A6F1-E0AE942EB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5EE4C-07F2-AD47-AEE0-2EBD6575B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16D64-FEFD-F946-8ACF-BAEF436D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131-142B-7E42-A2C3-D932787B65A5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F5-54B5-844D-89F0-2B8C6C5F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2B97-E03B-6049-81BB-55641D4B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C13-DCCB-6142-978F-C39D0AB9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07724-17DF-AE4C-A693-45164608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B1CEF-4051-B94B-9E01-48A1BF282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D3FE7-A162-8A4F-AB1B-45CBA7281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BE2A-3C43-D646-A73F-54F569AE3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F88EA-A60F-5748-8B3D-2B0AB9F8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181E-26F3-474B-9D80-4AFCFD719AC5}" type="datetime1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3D669-654F-FF4A-AC1B-38C8F95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A652B-7364-EB46-A886-6EEB4FED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43BE-C0D2-5640-82E0-8DF9716D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80C67-CBC9-004D-92E9-A8FD3B3E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0BE6-61EB-0E46-B2CF-E467EAF19A18}" type="datetime1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09387-BF89-5540-93ED-8C2F2E0D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FC802-02CC-C846-BD0F-F9D06C1D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1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660EB-F19E-A54A-935C-71AD95D8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EF349-6377-3746-88E0-B1E5AA181F2B}" type="datetime1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01EB-DECF-7D43-A562-BD917761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99BE-5270-FF4C-9C06-505B08E8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4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84-0D63-A443-9018-E81AFDFD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9CA5-8C1A-7D40-81D1-03239B4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42EAC-8FDF-1546-9DF1-E124EFC65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E4FA-31FA-0940-9AEF-B6775723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245BA-A750-C54E-BC82-2BD927D63569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171A-2499-AF4A-98A3-AE4E94CD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3D7F8-D413-1949-B673-12507FCD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7C85-CF6F-4E4F-AF21-CB25C01E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5177A-A970-464E-8999-BFA038051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FFD6E-FF53-E549-A3CA-45F53BC44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7E2BF-0C18-A544-8F38-9DD93B00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52C1-EE05-1C4D-B225-EEEE6C6B1C4C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7613-CBC0-6B44-8C64-58316AAC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94A18-95AF-124A-8685-ED81A5CA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6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0ED2A-9C15-BD4C-98A7-6F1ECF03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948C-F791-0742-8419-1A29103F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1A688-2FC3-A041-AF1E-538B8ABFD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827C7-CD46-3540-BEC3-43008A63FBC9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04104-AA23-9642-9B3B-3F24A698E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BF03-4F5E-C340-96C4-FA7DA2548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A10-05FA-FB47-A732-9BC9257B5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EECS 290O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BE38E-8C16-434E-8C00-4EA4D43048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April 1 2019 Slides</a:t>
            </a:r>
          </a:p>
          <a:p>
            <a:r>
              <a:rPr lang="en-US" dirty="0"/>
              <a:t>Generator control</a:t>
            </a:r>
          </a:p>
          <a:p>
            <a:r>
              <a:rPr lang="en-US" dirty="0"/>
              <a:t>Load models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ED462-D00C-FB40-8E91-DD715C8C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8CADE7-8702-DF4E-A7DF-C4EC89D4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02" y="4148732"/>
            <a:ext cx="4568500" cy="2569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7ADD5-6B49-6644-B841-0E5DDE55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Now: </a:t>
            </a:r>
            <a:r>
              <a:rPr lang="en-US" i="1" dirty="0"/>
              <a:t>P</a:t>
            </a:r>
            <a:r>
              <a:rPr lang="en-US" baseline="-25000" dirty="0"/>
              <a:t>m</a:t>
            </a:r>
            <a:r>
              <a:rPr lang="en-US" dirty="0"/>
              <a:t> (generator mechanical power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06F9-39CB-134C-ACC5-AD30645AD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Steam turbines:</a:t>
            </a:r>
          </a:p>
          <a:p>
            <a:pPr lvl="1"/>
            <a:r>
              <a:rPr lang="en-US" b="1" dirty="0"/>
              <a:t>Regulate</a:t>
            </a:r>
            <a:r>
              <a:rPr lang="en-US" dirty="0"/>
              <a:t> heat to a boiler</a:t>
            </a:r>
          </a:p>
          <a:p>
            <a:pPr lvl="1"/>
            <a:r>
              <a:rPr lang="en-US" dirty="0"/>
              <a:t>Produce steam</a:t>
            </a:r>
          </a:p>
          <a:p>
            <a:pPr lvl="1"/>
            <a:r>
              <a:rPr lang="en-US" b="1" dirty="0"/>
              <a:t>Regulate</a:t>
            </a:r>
            <a:r>
              <a:rPr lang="en-US" dirty="0"/>
              <a:t> steam delivered to turbines</a:t>
            </a:r>
          </a:p>
          <a:p>
            <a:pPr lvl="1"/>
            <a:r>
              <a:rPr lang="en-US" dirty="0"/>
              <a:t>Turbines produce torque in proportion to mass flow rate of steam </a:t>
            </a:r>
          </a:p>
          <a:p>
            <a:r>
              <a:rPr lang="en-US" dirty="0"/>
              <a:t>Two regulation processes above: which to adjust to vary turbine torque?</a:t>
            </a:r>
          </a:p>
          <a:p>
            <a:pPr lvl="1"/>
            <a:r>
              <a:rPr lang="en-US" dirty="0"/>
              <a:t>Hint: think like a bagpiper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31F92-B207-2A4D-8DE3-7265BF55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51" y="1252601"/>
            <a:ext cx="6328554" cy="300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76EC0-4363-6842-86C3-DA68A025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32" y="4148732"/>
            <a:ext cx="3872992" cy="25794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7A641-AC2D-534F-A160-8F17D1E2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1584-A156-2349-BC0D-914B910D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turbine dynamics building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7F9EA-63AF-2B49-A92D-27DB033F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9496"/>
            <a:ext cx="10515600" cy="1383508"/>
          </a:xfrm>
        </p:spPr>
        <p:txBody>
          <a:bodyPr/>
          <a:lstStyle/>
          <a:p>
            <a:r>
              <a:rPr lang="en-US" dirty="0"/>
              <a:t>Once again, basic first order dynamics govern changing steam mass flow rate</a:t>
            </a:r>
          </a:p>
          <a:p>
            <a:r>
              <a:rPr lang="en-US" dirty="0"/>
              <a:t>…and mass flow is proportional to turbine torque.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4E1DC-48D9-8B4D-A54A-46BA636B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66" y="1981199"/>
            <a:ext cx="6319868" cy="172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4D717-6F67-F34C-BB67-27FCA15C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3" y="4164805"/>
            <a:ext cx="2859627" cy="1067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60A5A-2B90-0740-921B-B9709CA9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508" y="4164805"/>
            <a:ext cx="2708569" cy="10248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60FD-C1AC-E34D-A95F-999E0A1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CAA0-5DB2-0E42-95FF-78EABAE3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65125"/>
            <a:ext cx="4749800" cy="1325563"/>
          </a:xfrm>
        </p:spPr>
        <p:txBody>
          <a:bodyPr/>
          <a:lstStyle/>
          <a:p>
            <a:r>
              <a:rPr lang="en-US" dirty="0"/>
              <a:t>Things get hairy fast…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1279-D9B2-9347-BAC6-F9D4CBED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5341"/>
            <a:ext cx="10515600" cy="1601622"/>
          </a:xfrm>
        </p:spPr>
        <p:txBody>
          <a:bodyPr/>
          <a:lstStyle/>
          <a:p>
            <a:r>
              <a:rPr lang="en-US" dirty="0"/>
              <a:t>But the basic idea is simple: adjust valve position in response to speed deviation with proportional gain as driving control.</a:t>
            </a:r>
          </a:p>
          <a:p>
            <a:pPr lvl="1"/>
            <a:r>
              <a:rPr lang="en-US" dirty="0"/>
              <a:t>Objective is to get linear relationship between speed deviation and electrical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AC11-5E0E-EF43-A725-180A1A98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01" y="453133"/>
            <a:ext cx="7553399" cy="4389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CE4A-3D0A-5B41-86C9-FC23E20B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3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AC14-B107-8C43-949F-8D3F65F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models (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FB8D-06BB-ED49-ADED-6F287581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“Static” load models</a:t>
            </a:r>
          </a:p>
          <a:p>
            <a:pPr lvl="1"/>
            <a:r>
              <a:rPr lang="en-US" dirty="0"/>
              <a:t>Constant impedance</a:t>
            </a:r>
          </a:p>
          <a:p>
            <a:pPr lvl="1"/>
            <a:r>
              <a:rPr lang="en-US" dirty="0"/>
              <a:t>Constant current</a:t>
            </a:r>
          </a:p>
          <a:p>
            <a:pPr lvl="1"/>
            <a:r>
              <a:rPr lang="en-US" dirty="0"/>
              <a:t>Constant power</a:t>
            </a:r>
          </a:p>
          <a:p>
            <a:pPr lvl="1"/>
            <a:r>
              <a:rPr lang="en-US" dirty="0"/>
              <a:t>There are frequency-dependent variations of this</a:t>
            </a:r>
          </a:p>
          <a:p>
            <a:pPr lvl="1"/>
            <a:r>
              <a:rPr lang="en-US" sz="1800" dirty="0"/>
              <a:t>Equations from “Standard Load Models for Power Flow and Dynamic Performance Simulation”, IEEE Trans Pow Sys, 1995</a:t>
            </a:r>
          </a:p>
          <a:p>
            <a:r>
              <a:rPr lang="en-US" dirty="0"/>
              <a:t>Constant energy loads</a:t>
            </a:r>
          </a:p>
          <a:p>
            <a:pPr lvl="1"/>
            <a:r>
              <a:rPr lang="en-US" dirty="0"/>
              <a:t>Typically thermostatically controlled</a:t>
            </a:r>
          </a:p>
          <a:p>
            <a:pPr lvl="1"/>
            <a:r>
              <a:rPr lang="en-US" dirty="0"/>
              <a:t>Might be voltage dependent instantaneously, but energy over time doesn’t change</a:t>
            </a:r>
          </a:p>
          <a:p>
            <a:pPr lvl="1"/>
            <a:r>
              <a:rPr lang="en-US" dirty="0"/>
              <a:t>Don’t matter much for short time scale dynamic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3B8A-449B-6A47-AB1A-CE14B229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2" y="1286937"/>
            <a:ext cx="5136451" cy="110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D7656-ED77-A847-B91C-06A47C61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2" y="2370670"/>
            <a:ext cx="5136451" cy="11006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381C-5A0F-0A41-B489-EB3E67FD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AC14-B107-8C43-949F-8D3F65F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models (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FB8D-06BB-ED49-ADED-6F287581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load models</a:t>
            </a:r>
          </a:p>
          <a:p>
            <a:pPr lvl="1"/>
            <a:r>
              <a:rPr lang="en-US" dirty="0"/>
              <a:t>Synchronous motors: familiar generators in reverse</a:t>
            </a:r>
          </a:p>
          <a:p>
            <a:pPr lvl="1"/>
            <a:r>
              <a:rPr lang="en-US" dirty="0"/>
              <a:t>Induction motors</a:t>
            </a:r>
          </a:p>
          <a:p>
            <a:pPr lvl="2"/>
            <a:r>
              <a:rPr lang="en-US" dirty="0" err="1"/>
              <a:t>emf</a:t>
            </a:r>
            <a:r>
              <a:rPr lang="en-US" dirty="0"/>
              <a:t> supplied by slip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E13FE-59ED-6445-A991-88BF91F7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98" y="2745309"/>
            <a:ext cx="4284133" cy="19040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35CC-1C45-864E-A760-45601D2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B074-434D-C84C-A4C0-8537888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DFE7-6DEC-4648-AF32-A3D73D32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0027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Constant impedance: </a:t>
            </a:r>
          </a:p>
          <a:p>
            <a:pPr lvl="1"/>
            <a:r>
              <a:rPr lang="en-US" dirty="0"/>
              <a:t>incandescent lighting, and other anachronistic loads</a:t>
            </a:r>
          </a:p>
          <a:p>
            <a:r>
              <a:rPr lang="en-US" dirty="0"/>
              <a:t>Constant current: </a:t>
            </a:r>
          </a:p>
          <a:p>
            <a:pPr lvl="1"/>
            <a:r>
              <a:rPr lang="en-US" dirty="0"/>
              <a:t>Arc lamps, and other anachronistic loads</a:t>
            </a:r>
          </a:p>
          <a:p>
            <a:r>
              <a:rPr lang="en-US" dirty="0"/>
              <a:t>Dynamic induction motors:</a:t>
            </a:r>
          </a:p>
          <a:p>
            <a:pPr lvl="1"/>
            <a:r>
              <a:rPr lang="en-US" dirty="0"/>
              <a:t>This doesn’t include motors with variable frequency drives</a:t>
            </a:r>
          </a:p>
          <a:p>
            <a:pPr lvl="1"/>
            <a:r>
              <a:rPr lang="en-US" dirty="0"/>
              <a:t>…perhaps not completely obsolete, but certainly losing market share</a:t>
            </a:r>
          </a:p>
          <a:p>
            <a:r>
              <a:rPr lang="en-US" dirty="0"/>
              <a:t>What’s left in the future?</a:t>
            </a:r>
          </a:p>
          <a:p>
            <a:pPr lvl="1"/>
            <a:r>
              <a:rPr lang="en-US" dirty="0"/>
              <a:t>Constant power loads, thanks to power electronic converters.</a:t>
            </a:r>
          </a:p>
          <a:p>
            <a:r>
              <a:rPr lang="en-US" dirty="0"/>
              <a:t>Moral of the story: </a:t>
            </a:r>
          </a:p>
          <a:p>
            <a:pPr lvl="1"/>
            <a:r>
              <a:rPr lang="en-US" dirty="0"/>
              <a:t>Proper load modeling getting less complex</a:t>
            </a:r>
          </a:p>
          <a:p>
            <a:pPr lvl="1"/>
            <a:r>
              <a:rPr lang="en-US" dirty="0"/>
              <a:t>…But plenty of people still model loads as solely constant impedance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1DB2F-E043-FD4E-8183-D71F08A4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E2A-F183-6741-A54A-C2D3876D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Looking ahead: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771C-9A8A-D04A-B7B6-3EAD44B0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31D7F-2AFE-1F4B-9C9D-69A6BFC3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E2A-F183-6741-A54A-C2D3876D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Option 1 (current plan): VSCs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771C-9A8A-D04A-B7B6-3EAD44B0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8E693E5-9BA9-DC40-9BB3-AD799B9F8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980680"/>
              </p:ext>
            </p:extLst>
          </p:nvPr>
        </p:nvGraphicFramePr>
        <p:xfrm>
          <a:off x="838200" y="1012952"/>
          <a:ext cx="10515600" cy="566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864">
                  <a:extLst>
                    <a:ext uri="{9D8B030D-6E8A-4147-A177-3AD203B41FA5}">
                      <a16:colId xmlns:a16="http://schemas.microsoft.com/office/drawing/2014/main" val="235220712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189236643"/>
                    </a:ext>
                  </a:extLst>
                </a:gridCol>
                <a:gridCol w="7306056">
                  <a:extLst>
                    <a:ext uri="{9D8B030D-6E8A-4147-A177-3AD203B41FA5}">
                      <a16:colId xmlns:a16="http://schemas.microsoft.com/office/drawing/2014/main" val="1215590010"/>
                    </a:ext>
                  </a:extLst>
                </a:gridCol>
              </a:tblGrid>
              <a:tr h="547624">
                <a:tc>
                  <a:txBody>
                    <a:bodyPr/>
                    <a:lstStyle/>
                    <a:p>
                      <a:r>
                        <a:rPr lang="en-US" sz="24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Book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1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Half bridge converter models (2) and control (3)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Current control, feedforward control, sinusoidal command following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5: Two-level Three phase converter.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Model and control in </a:t>
                      </a:r>
                      <a:r>
                        <a:rPr lang="en-US" sz="2400" dirty="0" err="1"/>
                        <a:t>dq</a:t>
                      </a:r>
                      <a:r>
                        <a:rPr lang="en-US" sz="2400" dirty="0"/>
                        <a:t> (quick treatment)</a:t>
                      </a:r>
                    </a:p>
                    <a:p>
                      <a:r>
                        <a:rPr lang="en-US" sz="2400" dirty="0"/>
                        <a:t>6: Neutral point clamped three level three phase converter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Switched model, averaged model, dc-side </a:t>
                      </a:r>
                      <a:r>
                        <a:rPr lang="en-US" sz="2400" dirty="0" err="1"/>
                        <a:t>eqns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5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dq</a:t>
                      </a:r>
                      <a:r>
                        <a:rPr lang="en-US" sz="2400" dirty="0"/>
                        <a:t>-control, grid imposed frequency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PLL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Current control mode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AC side equivalent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2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Duncan travelling!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6758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85053-1A59-DD43-BEAD-2F21B44A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0E6C-2789-AE46-A65E-8C3690E0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Explore alternative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8D17-F6E4-944E-B1A9-1A5EBEF2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Energy function methods for transient stability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Transmission line dynamic models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Milano’s text, </a:t>
            </a:r>
          </a:p>
          <a:p>
            <a:pPr lvl="1"/>
            <a:r>
              <a:rPr lang="en-US" dirty="0"/>
              <a:t>Methods for harmonizing our models – </a:t>
            </a:r>
            <a:r>
              <a:rPr lang="en-US" dirty="0" err="1"/>
              <a:t>cf</a:t>
            </a:r>
            <a:r>
              <a:rPr lang="en-US" dirty="0"/>
              <a:t> earlier discussion from Rama group</a:t>
            </a:r>
          </a:p>
          <a:p>
            <a:r>
              <a:rPr lang="en-US" dirty="0"/>
              <a:t>Review / present / discuss planning docs for high penetration renewable areas</a:t>
            </a:r>
          </a:p>
          <a:p>
            <a:pPr lvl="1"/>
            <a:r>
              <a:rPr lang="en-US" dirty="0" err="1"/>
              <a:t>Eirgrid</a:t>
            </a:r>
            <a:endParaRPr lang="en-US" dirty="0"/>
          </a:p>
          <a:p>
            <a:pPr lvl="1"/>
            <a:r>
              <a:rPr lang="en-US" dirty="0"/>
              <a:t>ERCOT</a:t>
            </a:r>
          </a:p>
          <a:p>
            <a:r>
              <a:rPr lang="en-US" dirty="0"/>
              <a:t>Multimachine models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8ADC5-AA34-7E47-B7D5-F3530A98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13AB-BEDE-D041-B706-C34ED6B0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156BA-8D00-EC44-811E-1D99AD4C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Continue reviewing text book and Duncan summarizes, now for Y&amp;I rather than MBB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Power electronics folks might be bored?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pick and choose from some of the alternative topics listed on the last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electronics folks could deliver Y&amp;I content – to keep from getting bored, and to ensure stronger expertise at the board!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FAA5-D8C2-6F40-891D-C55EB9C2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6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DA5-CE7C-9E44-810B-57C8E424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7F8A8F-30F9-A24B-885F-6ECB5795F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533767"/>
              </p:ext>
            </p:extLst>
          </p:nvPr>
        </p:nvGraphicFramePr>
        <p:xfrm>
          <a:off x="1227666" y="1825625"/>
          <a:ext cx="930486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33">
                  <a:extLst>
                    <a:ext uri="{9D8B030D-6E8A-4147-A177-3AD203B41FA5}">
                      <a16:colId xmlns:a16="http://schemas.microsoft.com/office/drawing/2014/main" val="2352207123"/>
                    </a:ext>
                  </a:extLst>
                </a:gridCol>
                <a:gridCol w="2797934">
                  <a:extLst>
                    <a:ext uri="{9D8B030D-6E8A-4147-A177-3AD203B41FA5}">
                      <a16:colId xmlns:a16="http://schemas.microsoft.com/office/drawing/2014/main" val="1170465400"/>
                    </a:ext>
                  </a:extLst>
                </a:gridCol>
                <a:gridCol w="2861734">
                  <a:extLst>
                    <a:ext uri="{9D8B030D-6E8A-4147-A177-3AD203B41FA5}">
                      <a16:colId xmlns:a16="http://schemas.microsoft.com/office/drawing/2014/main" val="2189236643"/>
                    </a:ext>
                  </a:extLst>
                </a:gridCol>
                <a:gridCol w="2573866">
                  <a:extLst>
                    <a:ext uri="{9D8B030D-6E8A-4147-A177-3AD203B41FA5}">
                      <a16:colId xmlns:a16="http://schemas.microsoft.com/office/drawing/2014/main" val="121559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Paper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Book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1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Ramasubramanian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MBB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Curi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5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Ramasubramanian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2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 and Markovic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Duncan travelling!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6758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5C60E-CA0D-D440-8CA1-650496D1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CB6-AC3F-5443-AB6E-025BD8BB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CAFD-4186-C044-8BCC-8F0991A1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Ramasubramanian</a:t>
            </a:r>
            <a:r>
              <a:rPr lang="en-US" dirty="0"/>
              <a:t> group presentation</a:t>
            </a:r>
          </a:p>
          <a:p>
            <a:r>
              <a:rPr lang="en-US" dirty="0"/>
              <a:t>MBB </a:t>
            </a:r>
            <a:r>
              <a:rPr lang="en-US" dirty="0" err="1"/>
              <a:t>wrapup</a:t>
            </a:r>
            <a:r>
              <a:rPr lang="en-US" dirty="0"/>
              <a:t>: High level discussion of Ch 11:</a:t>
            </a:r>
          </a:p>
          <a:p>
            <a:pPr lvl="1"/>
            <a:r>
              <a:rPr lang="en-US" dirty="0"/>
              <a:t>Controlling voltage excitation</a:t>
            </a:r>
          </a:p>
          <a:p>
            <a:pPr lvl="1"/>
            <a:r>
              <a:rPr lang="en-US" dirty="0"/>
              <a:t>Power / frequency regulation</a:t>
            </a:r>
          </a:p>
          <a:p>
            <a:pPr lvl="1"/>
            <a:r>
              <a:rPr lang="en-US" dirty="0"/>
              <a:t>Dynamic loads</a:t>
            </a:r>
          </a:p>
          <a:p>
            <a:r>
              <a:rPr lang="en-US" dirty="0"/>
              <a:t>Begin discussing voltage source converters</a:t>
            </a:r>
          </a:p>
          <a:p>
            <a:pPr lvl="1"/>
            <a:r>
              <a:rPr lang="en-US" dirty="0"/>
              <a:t>Discuss pace for upcoming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7B28-3CF5-CF4C-82F5-AA93120A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2C17-1B5B-9D42-9806-3901A9A5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Sixth order model for generator (11.101)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3FA1-CA96-064E-AC0D-9B6A8EBA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3"/>
            <a:ext cx="10515600" cy="1434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quantities are per-unit</a:t>
            </a:r>
          </a:p>
          <a:p>
            <a:r>
              <a:rPr lang="en-US" dirty="0"/>
              <a:t>Generator control: influences </a:t>
            </a:r>
            <a:r>
              <a:rPr lang="en-US" i="1" dirty="0" err="1"/>
              <a:t>E</a:t>
            </a:r>
            <a:r>
              <a:rPr lang="en-US" baseline="-25000" dirty="0" err="1"/>
              <a:t>f</a:t>
            </a:r>
            <a:r>
              <a:rPr lang="en-US" i="1" baseline="-25000" dirty="0"/>
              <a:t> </a:t>
            </a:r>
            <a:r>
              <a:rPr lang="en-US" dirty="0"/>
              <a:t>and </a:t>
            </a:r>
            <a:r>
              <a:rPr lang="en-US" i="1" dirty="0"/>
              <a:t>P</a:t>
            </a:r>
            <a:r>
              <a:rPr lang="en-US" baseline="-25000" dirty="0"/>
              <a:t>m</a:t>
            </a:r>
          </a:p>
          <a:p>
            <a:r>
              <a:rPr lang="en-US" dirty="0"/>
              <a:t>Loads and transmission system: influences 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C9D7D-76FA-1244-9B0A-6B14E352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25" y="1776032"/>
            <a:ext cx="4193117" cy="2905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22D8-4F1D-F140-A502-89AB60B0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5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01BD-65A2-ED4E-AFF1-5044D1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</a:t>
            </a:r>
            <a:r>
              <a:rPr lang="en-US" i="1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(Excitation systems and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0A34-81E8-6444-AAF4-B701281F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 </a:t>
            </a:r>
          </a:p>
          <a:p>
            <a:pPr lvl="1"/>
            <a:r>
              <a:rPr lang="en-US" dirty="0"/>
              <a:t>Review basic design architectures</a:t>
            </a:r>
          </a:p>
          <a:p>
            <a:pPr lvl="1"/>
            <a:r>
              <a:rPr lang="en-US" dirty="0"/>
              <a:t>Discuss feedback control loops</a:t>
            </a:r>
          </a:p>
          <a:p>
            <a:pPr lvl="1"/>
            <a:r>
              <a:rPr lang="en-US" dirty="0"/>
              <a:t>Understand structure of generic ODE formulations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D386F-82F0-9C4E-8FDF-FC45AFC4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B0B3-F66E-764E-92B5-CF5AAB98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7899"/>
            <a:ext cx="10515600" cy="1325563"/>
          </a:xfrm>
        </p:spPr>
        <p:txBody>
          <a:bodyPr/>
          <a:lstStyle/>
          <a:p>
            <a:r>
              <a:rPr lang="en-US" dirty="0"/>
              <a:t>Excitation systems come in many 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C650-FD76-7445-A4E7-DF8C5BBA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7C0D5-5491-9843-BD53-D051C280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55" y="723737"/>
            <a:ext cx="9086089" cy="6134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1CF96-334F-CC49-8C66-7D723A23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53F1-4E42-754E-9A7E-BADD787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excitation control block (Fig 2.3a; these are older devices)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8BECF-A2E5-594B-A193-B5A9D9AAF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668" y="3184144"/>
            <a:ext cx="3358896" cy="766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DE0AF-5125-4342-9471-10519CA3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22720"/>
            <a:ext cx="3590798" cy="248024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88164C4-C5F4-D047-870F-E13ADBFACBE6}"/>
              </a:ext>
            </a:extLst>
          </p:cNvPr>
          <p:cNvSpPr/>
          <p:nvPr/>
        </p:nvSpPr>
        <p:spPr>
          <a:xfrm>
            <a:off x="5230368" y="3340608"/>
            <a:ext cx="1597152" cy="524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8C86B-251C-114A-B3ED-6634F30C3907}"/>
              </a:ext>
            </a:extLst>
          </p:cNvPr>
          <p:cNvSpPr txBox="1"/>
          <p:nvPr/>
        </p:nvSpPr>
        <p:spPr>
          <a:xfrm>
            <a:off x="1658112" y="4902962"/>
            <a:ext cx="8950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</a:t>
            </a:r>
            <a:r>
              <a:rPr lang="en-US" sz="2800" baseline="-25000" dirty="0"/>
              <a:t>E</a:t>
            </a:r>
            <a:r>
              <a:rPr lang="en-US" sz="2800" dirty="0"/>
              <a:t> = constant -&gt; Simple first order system</a:t>
            </a:r>
          </a:p>
          <a:p>
            <a:endParaRPr lang="en-US" sz="2800" dirty="0"/>
          </a:p>
          <a:p>
            <a:r>
              <a:rPr lang="en-US" sz="2800" dirty="0"/>
              <a:t>But </a:t>
            </a:r>
            <a:r>
              <a:rPr lang="en-US" sz="2800" i="1" dirty="0"/>
              <a:t>S</a:t>
            </a:r>
            <a:r>
              <a:rPr lang="en-US" sz="2800" baseline="-25000" dirty="0"/>
              <a:t>E</a:t>
            </a:r>
            <a:r>
              <a:rPr lang="en-US" sz="2800" dirty="0"/>
              <a:t> can be used to model saturation effects in exciter iron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B0A8E9-FFCF-FD4C-ACB2-3E837A35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DCA9-2BE9-6E40-91C7-7E067970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voltage regulation adds more first order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6F46-8A41-6140-948F-EF5316741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1465"/>
            <a:ext cx="10515600" cy="2338791"/>
          </a:xfrm>
        </p:spPr>
        <p:txBody>
          <a:bodyPr>
            <a:normAutofit/>
          </a:bodyPr>
          <a:lstStyle/>
          <a:p>
            <a:r>
              <a:rPr lang="en-US" dirty="0"/>
              <a:t>(Don’t sweat the details)</a:t>
            </a:r>
          </a:p>
          <a:p>
            <a:r>
              <a:rPr lang="en-US" dirty="0"/>
              <a:t>Main takeaway: regulator control structure is linear, simple to model and analyze (with patience)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1A551-64A5-434E-8A4A-BCD5841D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6" y="1352459"/>
            <a:ext cx="5632704" cy="29290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51F9-5EF8-CA40-81CD-0D091DB8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0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2A72-7413-5A4C-844E-AA46B81C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exciter / AVRs and power system stabilization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2155-0955-7545-B098-33161810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systems (not equal to an average extant system) use “static” exciters</a:t>
            </a:r>
          </a:p>
          <a:p>
            <a:pPr lvl="1"/>
            <a:r>
              <a:rPr lang="en-US" dirty="0"/>
              <a:t>That means electronic switches are used to produce DC waveform</a:t>
            </a:r>
          </a:p>
          <a:p>
            <a:pPr lvl="1"/>
            <a:r>
              <a:rPr lang="en-US" dirty="0"/>
              <a:t>Basic modeling process is the same – </a:t>
            </a:r>
          </a:p>
          <a:p>
            <a:pPr lvl="2"/>
            <a:r>
              <a:rPr lang="en-US" dirty="0"/>
              <a:t>A sequence of first order control blocks</a:t>
            </a:r>
          </a:p>
          <a:p>
            <a:pPr lvl="2"/>
            <a:r>
              <a:rPr lang="en-US" dirty="0"/>
              <a:t>With possible built-in nonlinear mappings for saturation effects</a:t>
            </a:r>
          </a:p>
          <a:p>
            <a:r>
              <a:rPr lang="en-US" dirty="0"/>
              <a:t>Power system stabilization:</a:t>
            </a:r>
          </a:p>
          <a:p>
            <a:pPr lvl="1"/>
            <a:r>
              <a:rPr lang="en-US" dirty="0"/>
              <a:t>Vary voltage reference into AVR to produce a torque component that is in phase (and opposing) rotor speed deviation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C10B0-6C4A-FC47-9FEE-FC7A7001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833</Words>
  <Application>Microsoft Macintosh PowerPoint</Application>
  <PresentationFormat>Widescreen</PresentationFormat>
  <Paragraphs>162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EECS 290O</vt:lpstr>
      <vt:lpstr>Schedule</vt:lpstr>
      <vt:lpstr>Agenda for today</vt:lpstr>
      <vt:lpstr>Sixth order model for generator (11.101)</vt:lpstr>
      <vt:lpstr>Next: Ef (Excitation systems and control)</vt:lpstr>
      <vt:lpstr>Excitation systems come in many flavors</vt:lpstr>
      <vt:lpstr>DC excitation control block (Fig 2.3a; these are older devices)</vt:lpstr>
      <vt:lpstr>Adding voltage regulation adds more first order blocks</vt:lpstr>
      <vt:lpstr>Alternative exciter / AVRs and power system stabilization</vt:lpstr>
      <vt:lpstr>Now: Pm (generator mechanical power control)</vt:lpstr>
      <vt:lpstr>Basic turbine dynamics building block</vt:lpstr>
      <vt:lpstr>Things get hairy fast…</vt:lpstr>
      <vt:lpstr>Load models (Pe)</vt:lpstr>
      <vt:lpstr>Load models (Pe)</vt:lpstr>
      <vt:lpstr>Load composition</vt:lpstr>
      <vt:lpstr>Looking ahead: What’s next?</vt:lpstr>
      <vt:lpstr>Option 1 (current plan): VSCs</vt:lpstr>
      <vt:lpstr>Option 2: Explore alternative topics</vt:lpstr>
      <vt:lpstr>Options going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Callaway</dc:creator>
  <cp:lastModifiedBy>Duncan Callaway</cp:lastModifiedBy>
  <cp:revision>63</cp:revision>
  <dcterms:created xsi:type="dcterms:W3CDTF">2019-04-01T16:18:52Z</dcterms:created>
  <dcterms:modified xsi:type="dcterms:W3CDTF">2019-04-01T22:47:17Z</dcterms:modified>
</cp:coreProperties>
</file>